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4" r:id="rId2"/>
    <p:sldId id="300" r:id="rId3"/>
    <p:sldId id="331" r:id="rId4"/>
    <p:sldId id="332" r:id="rId5"/>
    <p:sldId id="336" r:id="rId6"/>
    <p:sldId id="338" r:id="rId7"/>
    <p:sldId id="334" r:id="rId8"/>
    <p:sldId id="339" r:id="rId9"/>
    <p:sldId id="335" r:id="rId10"/>
    <p:sldId id="337" r:id="rId11"/>
    <p:sldId id="289" r:id="rId12"/>
  </p:sldIdLst>
  <p:sldSz cx="9144000" cy="6858000" type="screen4x3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5" userDrawn="1">
          <p15:clr>
            <a:srgbClr val="A4A3A4"/>
          </p15:clr>
        </p15:guide>
        <p15:guide id="2" pos="30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610C"/>
    <a:srgbClr val="F26D12"/>
    <a:srgbClr val="DC610D"/>
    <a:srgbClr val="703800"/>
    <a:srgbClr val="F7DE21"/>
    <a:srgbClr val="FAEA70"/>
    <a:srgbClr val="9E7F0B"/>
    <a:srgbClr val="253D6B"/>
    <a:srgbClr val="F0BC4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6370" autoAdjust="0"/>
  </p:normalViewPr>
  <p:slideViewPr>
    <p:cSldViewPr snapToGrid="0" showGuides="1">
      <p:cViewPr varScale="1">
        <p:scale>
          <a:sx n="86" d="100"/>
          <a:sy n="86" d="100"/>
        </p:scale>
        <p:origin x="1474" y="53"/>
      </p:cViewPr>
      <p:guideLst>
        <p:guide orient="horz" pos="1185"/>
        <p:guide pos="3039"/>
      </p:guideLst>
    </p:cSldViewPr>
  </p:slideViewPr>
  <p:outlineViewPr>
    <p:cViewPr>
      <p:scale>
        <a:sx n="33" d="100"/>
        <a:sy n="33" d="100"/>
      </p:scale>
      <p:origin x="0" y="-3719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DFB191D9-6F5E-480E-9C07-DFCA30A00EC1}" type="datetimeFigureOut">
              <a:rPr lang="es-ES" smtClean="0"/>
              <a:t>15/04/2020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B5B3DF6F-5A37-42BF-9696-8BE018F6310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9372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E280A740-3C73-47D9-81FC-F82E72A84770}" type="datetimeFigureOut">
              <a:rPr lang="es-ES" smtClean="0"/>
              <a:t>15/04/2020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22BBF5AB-5CF4-4F67-BA58-AF35DF0FA79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340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33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BF5AB-5CF4-4F67-BA58-AF35DF0FA79D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262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4446" y="5151948"/>
            <a:ext cx="8731492" cy="529371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s-ES" dirty="0"/>
              <a:t>Nombre del cliente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95654" y="5703056"/>
            <a:ext cx="8742686" cy="732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5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Propuesta de colaboración para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7113463" y="6435360"/>
            <a:ext cx="2022475" cy="325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DC610D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dirty="0"/>
              <a:t>Madrid, día de mes de año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1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Subtítulo + Texto en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2248" y="996987"/>
            <a:ext cx="8322569" cy="468558"/>
          </a:xfrm>
        </p:spPr>
        <p:txBody>
          <a:bodyPr/>
          <a:lstStyle>
            <a:lvl1pPr>
              <a:defRPr sz="1800"/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4690" y="1855432"/>
            <a:ext cx="4004564" cy="450091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defRPr sz="1200"/>
            </a:lvl2pPr>
            <a:lvl3pPr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8pPr marL="2400300" indent="0">
              <a:buNone/>
              <a:defRPr/>
            </a:lvl8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D476-6F7C-4372-96EC-89BDD64273F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86786" y="1487358"/>
            <a:ext cx="6937375" cy="272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DC610D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C00382C-34CD-489B-8EBA-534711A8158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91776" y="1855432"/>
            <a:ext cx="4004564" cy="450091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defRPr sz="1200"/>
            </a:lvl2pPr>
            <a:lvl3pPr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8pPr marL="2400300" indent="0">
              <a:buNone/>
              <a:defRPr/>
            </a:lvl8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810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2248" y="996987"/>
            <a:ext cx="8322569" cy="468558"/>
          </a:xfrm>
        </p:spPr>
        <p:txBody>
          <a:bodyPr/>
          <a:lstStyle>
            <a:lvl1pPr>
              <a:defRPr sz="1800"/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D476-6F7C-4372-96EC-89BDD64273F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95660" y="1483301"/>
            <a:ext cx="8309157" cy="272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DC610D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ES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81536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Subtítulo + Imagen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2248" y="996987"/>
            <a:ext cx="8322569" cy="468558"/>
          </a:xfrm>
        </p:spPr>
        <p:txBody>
          <a:bodyPr/>
          <a:lstStyle>
            <a:lvl1pPr>
              <a:defRPr sz="1800"/>
            </a:lvl1pPr>
          </a:lstStyle>
          <a:p>
            <a:r>
              <a:rPr lang="es-ES" dirty="0"/>
              <a:t>Haga clic para modificar el estilo del título de patrón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D476-6F7C-4372-96EC-89BDD64273F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>
          <a:xfrm>
            <a:off x="595664" y="1485393"/>
            <a:ext cx="8309153" cy="272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DC610D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4" hasCustomPrompt="1"/>
          </p:nvPr>
        </p:nvSpPr>
        <p:spPr>
          <a:xfrm>
            <a:off x="581025" y="1784589"/>
            <a:ext cx="7894638" cy="45717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s-ES" dirty="0"/>
              <a:t>Incluir imagen con efecto transparencia pegando y cortando el archivo de recursos</a:t>
            </a:r>
          </a:p>
        </p:txBody>
      </p:sp>
    </p:spTree>
    <p:extLst>
      <p:ext uri="{BB962C8B-B14F-4D97-AF65-F5344CB8AC3E}">
        <p14:creationId xmlns:p14="http://schemas.microsoft.com/office/powerpoint/2010/main" val="292541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Subt + Texto columna + Imagen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2249" y="996987"/>
            <a:ext cx="4007006" cy="468558"/>
          </a:xfrm>
        </p:spPr>
        <p:txBody>
          <a:bodyPr/>
          <a:lstStyle>
            <a:lvl1pPr>
              <a:defRPr sz="1800"/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4690" y="1855432"/>
            <a:ext cx="4004564" cy="45009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514350" indent="-171450">
              <a:buFont typeface="Wingdings" panose="05000000000000000000" pitchFamily="2" charset="2"/>
              <a:buChar char="ü"/>
              <a:defRPr sz="1200"/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buFont typeface="Arial" panose="020B0604020202020204" pitchFamily="34" charset="0"/>
              <a:buChar char="•"/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buFont typeface="Wingdings" panose="05000000000000000000" pitchFamily="2" charset="2"/>
              <a:buChar char="Ø"/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8pPr marL="2400300" indent="0">
              <a:buNone/>
              <a:defRPr/>
            </a:lvl8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D476-6F7C-4372-96EC-89BDD64273F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86787" y="1487358"/>
            <a:ext cx="4002468" cy="272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DC610D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9" name="Marcador de posición de imagen 6">
            <a:extLst>
              <a:ext uri="{FF2B5EF4-FFF2-40B4-BE49-F238E27FC236}">
                <a16:creationId xmlns:a16="http://schemas.microsoft.com/office/drawing/2014/main" id="{A74E6593-2EC4-4512-981B-0CBCD771EB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2725" y="981075"/>
            <a:ext cx="4189383" cy="53752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s-ES" dirty="0"/>
              <a:t>Incluir imagen con efecto transparencia pegando y cortando el archivo de recursos</a:t>
            </a:r>
          </a:p>
        </p:txBody>
      </p:sp>
    </p:spTree>
    <p:extLst>
      <p:ext uri="{BB962C8B-B14F-4D97-AF65-F5344CB8AC3E}">
        <p14:creationId xmlns:p14="http://schemas.microsoft.com/office/powerpoint/2010/main" val="344447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Subtí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2248" y="996987"/>
            <a:ext cx="8322569" cy="468558"/>
          </a:xfrm>
        </p:spPr>
        <p:txBody>
          <a:bodyPr/>
          <a:lstStyle>
            <a:lvl1pPr>
              <a:defRPr sz="1800"/>
            </a:lvl1pPr>
          </a:lstStyle>
          <a:p>
            <a:r>
              <a:rPr lang="es-ES" dirty="0"/>
              <a:t>Haga clic para modificar el estilo del título de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4689" y="1855432"/>
            <a:ext cx="8320127" cy="450091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/>
            </a:lvl1pPr>
            <a:lvl2pPr>
              <a:defRPr sz="1200"/>
            </a:lvl2pPr>
            <a:lvl3pPr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8pPr marL="2400300" indent="0">
              <a:buNone/>
              <a:defRPr/>
            </a:lvl8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D476-6F7C-4372-96EC-89BDD64273F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>
          <a:xfrm>
            <a:off x="586786" y="1487358"/>
            <a:ext cx="8318030" cy="272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DC610D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8987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2 Textos en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48" y="1526875"/>
            <a:ext cx="3960000" cy="4829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32434" y="1526875"/>
            <a:ext cx="3960000" cy="4829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s-ES"/>
            </a:lvl1pPr>
            <a:lvl2pPr>
              <a:defRPr lang="es-ES"/>
            </a:lvl2pPr>
            <a:lvl3pPr>
              <a:defRPr lang="es-ES"/>
            </a:lvl3pPr>
            <a:lvl4pPr>
              <a:defRPr lang="es-ES"/>
            </a:lvl4pPr>
            <a:lvl5pPr>
              <a:defRPr lang="es-ES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D476-6F7C-4372-96EC-89BDD64273F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4D0240F-645D-4EA6-A381-343CC92E036F}"/>
              </a:ext>
            </a:extLst>
          </p:cNvPr>
          <p:cNvSpPr txBox="1">
            <a:spLocks/>
          </p:cNvSpPr>
          <p:nvPr userDrawn="1"/>
        </p:nvSpPr>
        <p:spPr>
          <a:xfrm>
            <a:off x="4732434" y="1002180"/>
            <a:ext cx="3960000" cy="468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rgbClr val="2B3E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1800" dirty="0"/>
              <a:t>Título 2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1627873-CACD-4179-9237-89EF053D1616}"/>
              </a:ext>
            </a:extLst>
          </p:cNvPr>
          <p:cNvSpPr txBox="1">
            <a:spLocks/>
          </p:cNvSpPr>
          <p:nvPr userDrawn="1"/>
        </p:nvSpPr>
        <p:spPr>
          <a:xfrm>
            <a:off x="633180" y="995890"/>
            <a:ext cx="3960000" cy="468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rgbClr val="2B3E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1800" dirty="0"/>
              <a:t>Título 1</a:t>
            </a:r>
          </a:p>
        </p:txBody>
      </p:sp>
    </p:spTree>
    <p:extLst>
      <p:ext uri="{BB962C8B-B14F-4D97-AF65-F5344CB8AC3E}">
        <p14:creationId xmlns:p14="http://schemas.microsoft.com/office/powerpoint/2010/main" val="2252417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ex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" y="8637"/>
            <a:ext cx="9140605" cy="6843267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05343" y="990715"/>
            <a:ext cx="8507838" cy="492604"/>
          </a:xfrm>
          <a:prstGeom prst="rect">
            <a:avLst/>
          </a:prstGeom>
        </p:spPr>
        <p:txBody>
          <a:bodyPr/>
          <a:lstStyle>
            <a:lvl1pPr algn="l">
              <a:defRPr sz="3080" b="1">
                <a:solidFill>
                  <a:srgbClr val="2B3E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ANEXO:</a:t>
            </a:r>
          </a:p>
        </p:txBody>
      </p:sp>
    </p:spTree>
    <p:extLst>
      <p:ext uri="{BB962C8B-B14F-4D97-AF65-F5344CB8AC3E}">
        <p14:creationId xmlns:p14="http://schemas.microsoft.com/office/powerpoint/2010/main" val="2615537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2248" y="996987"/>
            <a:ext cx="8322569" cy="468558"/>
          </a:xfrm>
        </p:spPr>
        <p:txBody>
          <a:bodyPr/>
          <a:lstStyle>
            <a:lvl1pPr>
              <a:defRPr sz="1800"/>
            </a:lvl1pPr>
          </a:lstStyle>
          <a:p>
            <a:r>
              <a:rPr lang="es-ES" dirty="0"/>
              <a:t>Haga clic para modificar el estilo del título de patrón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D476-6F7C-4372-96EC-89BDD64273F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8682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n superior + título +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91274"/>
            <a:ext cx="9144000" cy="3394153"/>
          </a:xfrm>
          <a:prstGeom prst="rect">
            <a:avLst/>
          </a:prstGeom>
        </p:spPr>
        <p:txBody>
          <a:bodyPr vert="horz"/>
          <a:lstStyle>
            <a:lvl1pPr marL="0" marR="0" indent="0" algn="l" defTabSz="4460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83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Incluir imagen con efecto transparencia podéis cortar y pegar del archivo de recursos</a:t>
            </a:r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289328" y="4877333"/>
            <a:ext cx="8626271" cy="59334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567" baseline="0">
                <a:solidFill>
                  <a:srgbClr val="2B3E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Insertar texto Título</a:t>
            </a:r>
            <a:endParaRPr lang="es-ES" dirty="0"/>
          </a:p>
        </p:txBody>
      </p:sp>
      <p:sp>
        <p:nvSpPr>
          <p:cNvPr id="13" name="Marcador de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289328" y="5662600"/>
            <a:ext cx="8626271" cy="59334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968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15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ª Propuesta 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759892" y="2433455"/>
            <a:ext cx="3857897" cy="473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3000">
                <a:solidFill>
                  <a:srgbClr val="253D6B"/>
                </a:solidFill>
              </a:defRPr>
            </a:lvl1pPr>
            <a:lvl2pPr marL="571500" indent="-228600">
              <a:buFont typeface="+mj-lt"/>
              <a:buAutoNum type="arabicPeriod"/>
              <a:defRPr sz="1200"/>
            </a:lvl2pPr>
            <a:lvl3pPr marL="914400" indent="-228600">
              <a:buFont typeface="+mj-lt"/>
              <a:buAutoNum type="arabicPeriod"/>
              <a:defRPr sz="1100"/>
            </a:lvl3pPr>
            <a:lvl4pPr marL="1257300" indent="-228600">
              <a:buFont typeface="+mj-lt"/>
              <a:buAutoNum type="arabicPeriod"/>
              <a:defRPr sz="1000"/>
            </a:lvl4pPr>
            <a:lvl5pPr marL="1600200" indent="-228600">
              <a:buFont typeface="+mj-lt"/>
              <a:buAutoNum type="arabicPeriod"/>
              <a:defRPr sz="900"/>
            </a:lvl5pPr>
          </a:lstStyle>
          <a:p>
            <a:pPr lvl="0"/>
            <a:r>
              <a:rPr lang="es-ES" dirty="0"/>
              <a:t>Nombre del cliente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D476-6F7C-4372-96EC-89BDD64273F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40965" y="1073614"/>
            <a:ext cx="3885978" cy="4378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Incluir imagen con efecto transparencia pegando y cortando del archivo de recursos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BE801BF8-AD53-4F1F-B903-3EA35F9C29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59891" y="3261591"/>
            <a:ext cx="3875706" cy="473646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2800" i="1">
                <a:solidFill>
                  <a:srgbClr val="253D6B"/>
                </a:solidFill>
              </a:defRPr>
            </a:lvl1pPr>
            <a:lvl2pPr marL="571500" indent="-228600">
              <a:buFont typeface="+mj-lt"/>
              <a:buAutoNum type="arabicPeriod"/>
              <a:defRPr sz="1200"/>
            </a:lvl2pPr>
            <a:lvl3pPr marL="914400" indent="-228600">
              <a:buFont typeface="+mj-lt"/>
              <a:buAutoNum type="arabicPeriod"/>
              <a:defRPr sz="1100"/>
            </a:lvl3pPr>
            <a:lvl4pPr marL="1257300" indent="-228600">
              <a:buFont typeface="+mj-lt"/>
              <a:buAutoNum type="arabicPeriod"/>
              <a:defRPr sz="1000"/>
            </a:lvl4pPr>
            <a:lvl5pPr marL="1600200" indent="-228600">
              <a:buFont typeface="+mj-lt"/>
              <a:buAutoNum type="arabicPeriod"/>
              <a:defRPr sz="900"/>
            </a:lvl5pPr>
          </a:lstStyle>
          <a:p>
            <a:pPr lvl="0"/>
            <a:r>
              <a:rPr lang="es-ES" dirty="0"/>
              <a:t>Nombre del proyecto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BD410D2A-6902-4533-806B-F3CC0BE0510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94363" y="4063848"/>
            <a:ext cx="4416724" cy="1388046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25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71500" indent="-228600">
              <a:buFont typeface="+mj-lt"/>
              <a:buAutoNum type="arabicPeriod"/>
              <a:defRPr sz="1200"/>
            </a:lvl2pPr>
            <a:lvl3pPr marL="914400" indent="-228600">
              <a:buFont typeface="+mj-lt"/>
              <a:buAutoNum type="arabicPeriod"/>
              <a:defRPr sz="1100"/>
            </a:lvl3pPr>
            <a:lvl4pPr marL="1257300" indent="-228600">
              <a:buFont typeface="+mj-lt"/>
              <a:buAutoNum type="arabicPeriod"/>
              <a:defRPr sz="1000"/>
            </a:lvl4pPr>
            <a:lvl5pPr marL="1600200" indent="-228600">
              <a:buFont typeface="+mj-lt"/>
              <a:buAutoNum type="arabicPeriod"/>
              <a:defRPr sz="900"/>
            </a:lvl5pPr>
          </a:lstStyle>
          <a:p>
            <a:pPr lvl="0"/>
            <a:r>
              <a:rPr lang="es-ES" dirty="0"/>
              <a:t>Título del informe……..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93CF0BC0-7638-4282-87F8-1FBC298CAC5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434641" y="5875393"/>
            <a:ext cx="2579298" cy="430515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1500" i="0">
                <a:solidFill>
                  <a:srgbClr val="DB610C"/>
                </a:solidFill>
              </a:defRPr>
            </a:lvl1pPr>
            <a:lvl2pPr marL="571500" indent="-228600">
              <a:buFont typeface="+mj-lt"/>
              <a:buAutoNum type="arabicPeriod"/>
              <a:defRPr sz="1200"/>
            </a:lvl2pPr>
            <a:lvl3pPr marL="914400" indent="-228600">
              <a:buFont typeface="+mj-lt"/>
              <a:buAutoNum type="arabicPeriod"/>
              <a:defRPr sz="1100"/>
            </a:lvl3pPr>
            <a:lvl4pPr marL="1257300" indent="-228600">
              <a:buFont typeface="+mj-lt"/>
              <a:buAutoNum type="arabicPeriod"/>
              <a:defRPr sz="1000"/>
            </a:lvl4pPr>
            <a:lvl5pPr marL="1600200" indent="-228600">
              <a:buFont typeface="+mj-lt"/>
              <a:buAutoNum type="arabicPeriod"/>
              <a:defRPr sz="900"/>
            </a:lvl5pPr>
          </a:lstStyle>
          <a:p>
            <a:pPr lvl="0"/>
            <a:r>
              <a:rPr lang="es-ES" dirty="0"/>
              <a:t>Madrid, día de mes de año</a:t>
            </a:r>
          </a:p>
        </p:txBody>
      </p:sp>
    </p:spTree>
    <p:extLst>
      <p:ext uri="{BB962C8B-B14F-4D97-AF65-F5344CB8AC3E}">
        <p14:creationId xmlns:p14="http://schemas.microsoft.com/office/powerpoint/2010/main" val="356846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ª Propuesta 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2629011" y="4529659"/>
            <a:ext cx="3885978" cy="473646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2500">
                <a:solidFill>
                  <a:srgbClr val="253D6B"/>
                </a:solidFill>
              </a:defRPr>
            </a:lvl1pPr>
            <a:lvl2pPr marL="571500" indent="-228600">
              <a:buFont typeface="+mj-lt"/>
              <a:buAutoNum type="arabicPeriod"/>
              <a:defRPr sz="1200"/>
            </a:lvl2pPr>
            <a:lvl3pPr marL="914400" indent="-228600">
              <a:buFont typeface="+mj-lt"/>
              <a:buAutoNum type="arabicPeriod"/>
              <a:defRPr sz="1100"/>
            </a:lvl3pPr>
            <a:lvl4pPr marL="1257300" indent="-228600">
              <a:buFont typeface="+mj-lt"/>
              <a:buAutoNum type="arabicPeriod"/>
              <a:defRPr sz="1000"/>
            </a:lvl4pPr>
            <a:lvl5pPr marL="1600200" indent="-228600">
              <a:buFont typeface="+mj-lt"/>
              <a:buAutoNum type="arabicPeriod"/>
              <a:defRPr sz="900"/>
            </a:lvl5pPr>
          </a:lstStyle>
          <a:p>
            <a:pPr lvl="0"/>
            <a:r>
              <a:rPr lang="es-ES" dirty="0"/>
              <a:t>Nombre del cliente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D476-6F7C-4372-96EC-89BDD64273F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2629011" y="981075"/>
            <a:ext cx="3885978" cy="3514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Incluir imagen con efecto transparencia pegando y cortando del archivo de recursos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BD410D2A-6902-4533-806B-F3CC0BE0510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629011" y="5037825"/>
            <a:ext cx="3885978" cy="1062257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71500" indent="-228600">
              <a:buFont typeface="+mj-lt"/>
              <a:buAutoNum type="arabicPeriod"/>
              <a:defRPr sz="1200"/>
            </a:lvl2pPr>
            <a:lvl3pPr marL="914400" indent="-228600">
              <a:buFont typeface="+mj-lt"/>
              <a:buAutoNum type="arabicPeriod"/>
              <a:defRPr sz="1100"/>
            </a:lvl3pPr>
            <a:lvl4pPr marL="1257300" indent="-228600">
              <a:buFont typeface="+mj-lt"/>
              <a:buAutoNum type="arabicPeriod"/>
              <a:defRPr sz="1000"/>
            </a:lvl4pPr>
            <a:lvl5pPr marL="1600200" indent="-228600">
              <a:buFont typeface="+mj-lt"/>
              <a:buAutoNum type="arabicPeriod"/>
              <a:defRPr sz="900"/>
            </a:lvl5pPr>
          </a:lstStyle>
          <a:p>
            <a:pPr lvl="0"/>
            <a:r>
              <a:rPr lang="es-ES" dirty="0"/>
              <a:t>Título del informe……..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93CF0BC0-7638-4282-87F8-1FBC298CAC5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629011" y="6115215"/>
            <a:ext cx="3885978" cy="430515"/>
          </a:xfrm>
          <a:prstGeom prst="rect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 sz="1500" i="0">
                <a:solidFill>
                  <a:srgbClr val="DB610C"/>
                </a:solidFill>
              </a:defRPr>
            </a:lvl1pPr>
            <a:lvl2pPr marL="571500" indent="-228600">
              <a:buFont typeface="+mj-lt"/>
              <a:buAutoNum type="arabicPeriod"/>
              <a:defRPr sz="1200"/>
            </a:lvl2pPr>
            <a:lvl3pPr marL="914400" indent="-228600">
              <a:buFont typeface="+mj-lt"/>
              <a:buAutoNum type="arabicPeriod"/>
              <a:defRPr sz="1100"/>
            </a:lvl3pPr>
            <a:lvl4pPr marL="1257300" indent="-228600">
              <a:buFont typeface="+mj-lt"/>
              <a:buAutoNum type="arabicPeriod"/>
              <a:defRPr sz="1000"/>
            </a:lvl4pPr>
            <a:lvl5pPr marL="1600200" indent="-228600">
              <a:buFont typeface="+mj-lt"/>
              <a:buAutoNum type="arabicPeriod"/>
              <a:defRPr sz="900"/>
            </a:lvl5pPr>
          </a:lstStyle>
          <a:p>
            <a:pPr lvl="0"/>
            <a:r>
              <a:rPr lang="es-ES" dirty="0"/>
              <a:t>Madrid, día de mes de año</a:t>
            </a:r>
          </a:p>
        </p:txBody>
      </p:sp>
    </p:spTree>
    <p:extLst>
      <p:ext uri="{BB962C8B-B14F-4D97-AF65-F5344CB8AC3E}">
        <p14:creationId xmlns:p14="http://schemas.microsoft.com/office/powerpoint/2010/main" val="265289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Índice + Imagen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2248" y="996987"/>
            <a:ext cx="8322569" cy="468558"/>
          </a:xfrm>
        </p:spPr>
        <p:txBody>
          <a:bodyPr/>
          <a:lstStyle>
            <a:lvl1pPr>
              <a:defRPr sz="1800"/>
            </a:lvl1pPr>
          </a:lstStyle>
          <a:p>
            <a:r>
              <a:rPr lang="es-ES" dirty="0"/>
              <a:t>Índice de contenidos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84689" y="1579441"/>
            <a:ext cx="4376777" cy="4776910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1400"/>
            </a:lvl1pPr>
            <a:lvl2pPr marL="514350" indent="-171450">
              <a:buFont typeface="Wingdings" panose="05000000000000000000" pitchFamily="2" charset="2"/>
              <a:buChar char="ü"/>
              <a:defRPr sz="1200"/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buFont typeface="Arial" panose="020B0604020202020204" pitchFamily="34" charset="0"/>
              <a:buChar char="•"/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363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buFont typeface="Wingdings" panose="05000000000000000000" pitchFamily="2" charset="2"/>
              <a:buChar char="Ø"/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2717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buFont typeface="Wingdings" panose="05000000000000000000" pitchFamily="2" charset="2"/>
              <a:buChar char="ü"/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D476-6F7C-4372-96EC-89BDD64273F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5258022" y="1573945"/>
            <a:ext cx="3885978" cy="4782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Incluir imagen con efecto transparencia…</a:t>
            </a:r>
          </a:p>
        </p:txBody>
      </p:sp>
    </p:spTree>
    <p:extLst>
      <p:ext uri="{BB962C8B-B14F-4D97-AF65-F5344CB8AC3E}">
        <p14:creationId xmlns:p14="http://schemas.microsoft.com/office/powerpoint/2010/main" val="808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de Contenido + de 20 pági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75898" y="994568"/>
            <a:ext cx="7886700" cy="468558"/>
          </a:xfrm>
        </p:spPr>
        <p:txBody>
          <a:bodyPr/>
          <a:lstStyle>
            <a:lvl1pPr>
              <a:defRPr sz="1800"/>
            </a:lvl1pPr>
          </a:lstStyle>
          <a:p>
            <a:r>
              <a:rPr lang="es-ES" dirty="0"/>
              <a:t>Índice de contenidos (Para informes de más de 20 páginas)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D476-6F7C-4372-96EC-89BDD64273F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8719" y="1714495"/>
            <a:ext cx="7887066" cy="4641856"/>
          </a:xfrm>
          <a:prstGeom prst="rect">
            <a:avLst/>
          </a:prstGeom>
        </p:spPr>
        <p:txBody>
          <a:bodyPr/>
          <a:lstStyle>
            <a:lvl1pPr algn="l">
              <a:tabLst>
                <a:tab pos="7537450" algn="r"/>
              </a:tabLst>
              <a:defRPr/>
            </a:lvl1pPr>
            <a:lvl2pPr>
              <a:tabLst>
                <a:tab pos="7537450" algn="r"/>
              </a:tabLst>
              <a:defRPr/>
            </a:lvl2pPr>
          </a:lstStyle>
          <a:p>
            <a:pPr lvl="0"/>
            <a:r>
              <a:rPr lang="es-ES_tradnl" dirty="0"/>
              <a:t>Apartado 1	1</a:t>
            </a:r>
          </a:p>
          <a:p>
            <a:pPr lvl="1"/>
            <a:r>
              <a:rPr lang="es-ES_tradnl" dirty="0"/>
              <a:t>Segundo nivel</a:t>
            </a:r>
          </a:p>
          <a:p>
            <a:pPr lvl="0"/>
            <a:r>
              <a:rPr lang="es-ES_tradnl" dirty="0"/>
              <a:t>Apartado 2	1</a:t>
            </a:r>
          </a:p>
          <a:p>
            <a:pPr lvl="0"/>
            <a:r>
              <a:rPr lang="es-ES_tradnl" dirty="0"/>
              <a:t>Apartado 3	1</a:t>
            </a:r>
          </a:p>
          <a:p>
            <a:pPr lvl="0"/>
            <a:endParaRPr lang="es-ES_tradnl" dirty="0"/>
          </a:p>
          <a:p>
            <a:pPr lvl="0"/>
            <a:endParaRPr lang="es-ES_tradnl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4" hasCustomPrompt="1"/>
          </p:nvPr>
        </p:nvSpPr>
        <p:spPr>
          <a:xfrm>
            <a:off x="8000634" y="1433146"/>
            <a:ext cx="571865" cy="194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 dirty="0"/>
              <a:t>Pág.</a:t>
            </a:r>
          </a:p>
        </p:txBody>
      </p:sp>
    </p:spTree>
    <p:extLst>
      <p:ext uri="{BB962C8B-B14F-4D97-AF65-F5344CB8AC3E}">
        <p14:creationId xmlns:p14="http://schemas.microsoft.com/office/powerpoint/2010/main" val="96484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de Contenido - de 20 pági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75897" y="994568"/>
            <a:ext cx="8181912" cy="468558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Índice de contenidos (Para informes de menos de 20 páginas)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945072" y="6469576"/>
            <a:ext cx="2057400" cy="276288"/>
          </a:xfrm>
        </p:spPr>
        <p:txBody>
          <a:bodyPr/>
          <a:lstStyle/>
          <a:p>
            <a:fld id="{DBEBD476-6F7C-4372-96EC-89BDD64273F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8718" y="1714495"/>
            <a:ext cx="8169091" cy="4641856"/>
          </a:xfrm>
          <a:prstGeom prst="rect">
            <a:avLst/>
          </a:prstGeom>
        </p:spPr>
        <p:txBody>
          <a:bodyPr/>
          <a:lstStyle>
            <a:lvl1pPr algn="l">
              <a:tabLst>
                <a:tab pos="7537450" algn="r"/>
              </a:tabLst>
              <a:defRPr sz="1600"/>
            </a:lvl1pPr>
            <a:lvl2pPr>
              <a:tabLst>
                <a:tab pos="7537450" algn="r"/>
              </a:tabLst>
              <a:defRPr sz="1600"/>
            </a:lvl2pPr>
          </a:lstStyle>
          <a:p>
            <a:pPr lvl="0"/>
            <a:r>
              <a:rPr lang="es-ES_tradnl" dirty="0"/>
              <a:t>Apartado 1	</a:t>
            </a:r>
          </a:p>
          <a:p>
            <a:pPr lvl="1"/>
            <a:r>
              <a:rPr lang="es-ES_tradnl" dirty="0"/>
              <a:t>Segundo nivel</a:t>
            </a:r>
          </a:p>
          <a:p>
            <a:pPr lvl="0"/>
            <a:r>
              <a:rPr lang="es-ES_tradnl" dirty="0"/>
              <a:t>Apartado 2	</a:t>
            </a:r>
          </a:p>
          <a:p>
            <a:pPr lvl="0"/>
            <a:r>
              <a:rPr lang="es-ES_tradnl" dirty="0"/>
              <a:t>Apartado 3	</a:t>
            </a:r>
          </a:p>
          <a:p>
            <a:pPr lvl="0"/>
            <a:endParaRPr lang="es-ES_tradnl" dirty="0"/>
          </a:p>
          <a:p>
            <a:pPr lvl="0"/>
            <a:endParaRPr lang="es-ES_tradnl" dirty="0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0D96084-E330-4166-8663-9BC8D88B1D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9708" r="3849" b="10758"/>
          <a:stretch/>
        </p:blipFill>
        <p:spPr>
          <a:xfrm>
            <a:off x="8086755" y="1480882"/>
            <a:ext cx="671054" cy="5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6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Texto + Imagen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4775" y="994569"/>
            <a:ext cx="8248689" cy="468558"/>
          </a:xfrm>
        </p:spPr>
        <p:txBody>
          <a:bodyPr/>
          <a:lstStyle>
            <a:lvl1pPr>
              <a:defRPr sz="1800"/>
            </a:lvl1pPr>
          </a:lstStyle>
          <a:p>
            <a:r>
              <a:rPr lang="es-ES" dirty="0"/>
              <a:t>1. Título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6263" y="1579440"/>
            <a:ext cx="3995737" cy="47769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/>
            </a:lvl1pPr>
            <a:lvl2pPr marL="51435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1200"/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buFont typeface="Arial" panose="020B0604020202020204" pitchFamily="34" charset="0"/>
              <a:buChar char="•"/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buFont typeface="Wingdings" panose="05000000000000000000" pitchFamily="2" charset="2"/>
              <a:buChar char="Ø"/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8pPr marL="2400300" indent="0">
              <a:buNone/>
              <a:defRPr/>
            </a:lvl8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41066" y="6356351"/>
            <a:ext cx="2057400" cy="365125"/>
          </a:xfrm>
        </p:spPr>
        <p:txBody>
          <a:bodyPr/>
          <a:lstStyle/>
          <a:p>
            <a:fld id="{DBEBD476-6F7C-4372-96EC-89BDD64273F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F84AC74-7D87-44E7-9A41-68BF646DE19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47486" y="1573945"/>
            <a:ext cx="3885978" cy="4782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Incluir imagen con efecto transparencia…</a:t>
            </a:r>
          </a:p>
        </p:txBody>
      </p:sp>
    </p:spTree>
    <p:extLst>
      <p:ext uri="{BB962C8B-B14F-4D97-AF65-F5344CB8AC3E}">
        <p14:creationId xmlns:p14="http://schemas.microsoft.com/office/powerpoint/2010/main" val="3248320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4775" y="994569"/>
            <a:ext cx="7955377" cy="468558"/>
          </a:xfrm>
        </p:spPr>
        <p:txBody>
          <a:bodyPr/>
          <a:lstStyle>
            <a:lvl1pPr>
              <a:defRPr sz="1800"/>
            </a:lvl1pPr>
          </a:lstStyle>
          <a:p>
            <a:r>
              <a:rPr lang="es-ES" dirty="0"/>
              <a:t>1. Título 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6264" y="1579440"/>
            <a:ext cx="7963888" cy="47769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/>
            </a:lvl1pPr>
            <a:lvl2pPr marL="51435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1200"/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buFont typeface="Arial" panose="020B0604020202020204" pitchFamily="34" charset="0"/>
              <a:buChar char="•"/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buFont typeface="Wingdings" panose="05000000000000000000" pitchFamily="2" charset="2"/>
              <a:buChar char="Ø"/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8pPr marL="2400300" indent="0">
              <a:buNone/>
              <a:defRPr/>
            </a:lvl8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41066" y="6356351"/>
            <a:ext cx="2057400" cy="365125"/>
          </a:xfrm>
        </p:spPr>
        <p:txBody>
          <a:bodyPr/>
          <a:lstStyle/>
          <a:p>
            <a:fld id="{DBEBD476-6F7C-4372-96EC-89BDD64273F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0632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Texto + Imagen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82248" y="996987"/>
            <a:ext cx="8322569" cy="468558"/>
          </a:xfrm>
        </p:spPr>
        <p:txBody>
          <a:bodyPr/>
          <a:lstStyle>
            <a:lvl1pPr>
              <a:defRPr sz="1800"/>
            </a:lvl1pPr>
          </a:lstStyle>
          <a:p>
            <a:r>
              <a:rPr lang="es-ES" dirty="0"/>
              <a:t>2. Apartado 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4690" y="1579440"/>
            <a:ext cx="8313776" cy="292222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200"/>
            </a:lvl2pPr>
            <a:lvl3pPr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6AFD2"/>
              </a:buClr>
              <a:defRPr lang="es-E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8pPr marL="2400300" indent="0">
              <a:buNone/>
              <a:defRPr/>
            </a:lvl8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D476-6F7C-4372-96EC-89BDD64273F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3" hasCustomPrompt="1"/>
          </p:nvPr>
        </p:nvSpPr>
        <p:spPr>
          <a:xfrm>
            <a:off x="582248" y="4563207"/>
            <a:ext cx="8325096" cy="1626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s-ES" dirty="0"/>
              <a:t>Incluir imagen con efecto transparencia pegando y cortando del archivo de recursos</a:t>
            </a:r>
          </a:p>
        </p:txBody>
      </p:sp>
    </p:spTree>
    <p:extLst>
      <p:ext uri="{BB962C8B-B14F-4D97-AF65-F5344CB8AC3E}">
        <p14:creationId xmlns:p14="http://schemas.microsoft.com/office/powerpoint/2010/main" val="166974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alimentos, fruta, crema&#10;&#10;Descripción generada automáticamente">
            <a:extLst>
              <a:ext uri="{FF2B5EF4-FFF2-40B4-BE49-F238E27FC236}">
                <a16:creationId xmlns:a16="http://schemas.microsoft.com/office/drawing/2014/main" id="{B48992A3-5778-4114-A14D-A5BA6084C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6"/>
          <a:stretch/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DF33D81-B2A2-430F-83EF-7CB8727CB3FB}"/>
              </a:ext>
            </a:extLst>
          </p:cNvPr>
          <p:cNvSpPr/>
          <p:nvPr userDrawn="1"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82248" y="1005865"/>
            <a:ext cx="8322569" cy="468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9C9E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47417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9C9E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EBD476-6F7C-4372-96EC-89BDD64273F0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9"/>
          <a:stretch/>
        </p:blipFill>
        <p:spPr>
          <a:xfrm>
            <a:off x="0" y="0"/>
            <a:ext cx="9144000" cy="826477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576264" y="1988597"/>
            <a:ext cx="8322202" cy="4188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CuadroTexto 8"/>
          <p:cNvSpPr txBox="1"/>
          <p:nvPr userDrawn="1"/>
        </p:nvSpPr>
        <p:spPr>
          <a:xfrm>
            <a:off x="26382" y="5336931"/>
            <a:ext cx="323165" cy="12397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900" dirty="0">
                <a:solidFill>
                  <a:srgbClr val="2B3E6A"/>
                </a:solidFill>
                <a:latin typeface="Arial" pitchFamily="34" charset="0"/>
                <a:cs typeface="Arial" panose="020B0604020202020204" pitchFamily="34" charset="0"/>
              </a:rPr>
              <a:t>© </a:t>
            </a:r>
            <a:r>
              <a:rPr lang="es-ES_tradnl" sz="900" dirty="0">
                <a:solidFill>
                  <a:srgbClr val="2B3E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PeopleMatters 2020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366146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77" r:id="rId3"/>
    <p:sldLayoutId id="2147483664" r:id="rId4"/>
    <p:sldLayoutId id="2147483661" r:id="rId5"/>
    <p:sldLayoutId id="2147483678" r:id="rId6"/>
    <p:sldLayoutId id="2147483679" r:id="rId7"/>
    <p:sldLayoutId id="2147483680" r:id="rId8"/>
    <p:sldLayoutId id="2147483663" r:id="rId9"/>
    <p:sldLayoutId id="2147483681" r:id="rId10"/>
    <p:sldLayoutId id="2147483666" r:id="rId11"/>
    <p:sldLayoutId id="2147483667" r:id="rId12"/>
    <p:sldLayoutId id="2147483682" r:id="rId13"/>
    <p:sldLayoutId id="2147483665" r:id="rId14"/>
    <p:sldLayoutId id="2147483652" r:id="rId15"/>
    <p:sldLayoutId id="2147483675" r:id="rId16"/>
    <p:sldLayoutId id="2147483676" r:id="rId17"/>
    <p:sldLayoutId id="2147483683" r:id="rId1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rgbClr val="2B3E6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C6AFD2"/>
        </a:buClr>
        <a:buFont typeface="Wingdings" panose="05000000000000000000" pitchFamily="2" charset="2"/>
        <a:buChar char="ü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C6AFD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C6AFD2"/>
        </a:buClr>
        <a:buFont typeface="Wingdings" panose="05000000000000000000" pitchFamily="2" charset="2"/>
        <a:buChar char="Ø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C6AFD2"/>
        </a:buClr>
        <a:buFont typeface="Courier New" panose="02070309020205020404" pitchFamily="49" charset="0"/>
        <a:buChar char="o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C6AFD2"/>
        </a:buClr>
        <a:buFont typeface="Wingdings" panose="05000000000000000000" pitchFamily="2" charset="2"/>
        <a:buChar char="ü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8" userDrawn="1">
          <p15:clr>
            <a:srgbClr val="F26B43"/>
          </p15:clr>
        </p15:guide>
        <p15:guide id="2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1" y="1259806"/>
            <a:ext cx="6290576" cy="2853424"/>
          </a:xfrm>
          <a:prstGeom prst="rect">
            <a:avLst/>
          </a:prstGeom>
          <a:solidFill>
            <a:srgbClr val="00407C"/>
          </a:solidFill>
          <a:ln w="12700" cap="flat" cmpd="sng" algn="ctr">
            <a:solidFill>
              <a:srgbClr val="00407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sz="1013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22121" y="4337791"/>
            <a:ext cx="7482980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13"/>
              </a:spcBef>
            </a:pPr>
            <a:r>
              <a:rPr lang="es-ES" sz="2400" b="1" dirty="0">
                <a:solidFill>
                  <a:srgbClr val="2B3E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Preparar a las personas para ejecutar la recuperación del negocio: impactos que pervivirán tras la pandemia</a:t>
            </a:r>
          </a:p>
          <a:p>
            <a:pPr algn="ctr">
              <a:spcBef>
                <a:spcPts val="513"/>
              </a:spcBef>
            </a:pPr>
            <a:endParaRPr lang="es-ES" sz="9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>
                <a:solidFill>
                  <a:srgbClr val="2B3E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de abril de 2020</a:t>
            </a:r>
          </a:p>
          <a:p>
            <a:pPr algn="ctr"/>
            <a:endParaRPr lang="es-ES" dirty="0">
              <a:solidFill>
                <a:srgbClr val="2B3E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dirty="0">
                <a:solidFill>
                  <a:srgbClr val="2B3E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Marcos Sanz (PeopleMatters), Adolfo Pellicer (Workday)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982103" y="2008352"/>
            <a:ext cx="4326368" cy="1356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738" b="1" dirty="0">
                <a:solidFill>
                  <a:schemeClr val="bg1"/>
                </a:solidFill>
              </a:rPr>
              <a:t>Compartiendo experiencias sobre personas y tecnología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432FB4-928E-440F-B8BC-812C678FF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75" y="1259806"/>
            <a:ext cx="2853424" cy="2853424"/>
          </a:xfrm>
          <a:prstGeom prst="rect">
            <a:avLst/>
          </a:prstGeom>
        </p:spPr>
      </p:pic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A744F81-8AE1-4D8A-90BF-D252B3DB91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9708" r="3849" b="10758"/>
          <a:stretch/>
        </p:blipFill>
        <p:spPr>
          <a:xfrm>
            <a:off x="7272679" y="2334135"/>
            <a:ext cx="880788" cy="78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89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23334-1E91-445E-B7C3-74A7BF0E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Coloquio y debate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6C727A-0C4B-48E5-BE58-C43BA846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D476-6F7C-4372-96EC-89BDD64273F0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0C65DC-BCA0-4E25-84B1-2A8D4BA6E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¿Cuáles han sido los principales impactos sufridos?</a:t>
            </a:r>
          </a:p>
          <a:p>
            <a:endParaRPr lang="es-ES" dirty="0"/>
          </a:p>
          <a:p>
            <a:r>
              <a:rPr lang="es-ES" dirty="0"/>
              <a:t>¿Cómo estáis preparando la recuperación?</a:t>
            </a:r>
          </a:p>
          <a:p>
            <a:endParaRPr lang="es-ES" dirty="0"/>
          </a:p>
          <a:p>
            <a:r>
              <a:rPr lang="es-ES" dirty="0"/>
              <a:t>¿Qué cambios perdurarán en el futuro?</a:t>
            </a:r>
          </a:p>
          <a:p>
            <a:endParaRPr lang="es-ES" dirty="0"/>
          </a:p>
          <a:p>
            <a:r>
              <a:rPr lang="es-ES" dirty="0"/>
              <a:t>¿Qué apoyo esperáis de la tecnología?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7495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" y="5799"/>
            <a:ext cx="9138696" cy="68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2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0A812-11CE-4966-BB80-B34B5067B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Contenidos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68A115C-AA01-4F13-820D-D1F504DA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D476-6F7C-4372-96EC-89BDD64273F0}" type="slidenum">
              <a:rPr lang="es-ES" smtClean="0"/>
              <a:t>2</a:t>
            </a:fld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412042-C386-4EA0-B5B5-73CD248558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es-ES" sz="1800" dirty="0"/>
          </a:p>
          <a:p>
            <a:pPr>
              <a:spcAft>
                <a:spcPts val="1200"/>
              </a:spcAft>
            </a:pPr>
            <a:r>
              <a:rPr lang="es-ES" sz="1800" dirty="0"/>
              <a:t>Impacto de una pandemia global</a:t>
            </a:r>
          </a:p>
          <a:p>
            <a:pPr>
              <a:spcAft>
                <a:spcPts val="1200"/>
              </a:spcAft>
            </a:pPr>
            <a:r>
              <a:rPr lang="es-ES" sz="1800" dirty="0"/>
              <a:t>Acciones desarrolladas con urgencia</a:t>
            </a:r>
          </a:p>
          <a:p>
            <a:pPr>
              <a:spcAft>
                <a:spcPts val="1200"/>
              </a:spcAft>
            </a:pPr>
            <a:r>
              <a:rPr lang="es-ES" sz="1800" dirty="0"/>
              <a:t>Preparar a las personas para ejecutar la recuperación</a:t>
            </a:r>
          </a:p>
          <a:p>
            <a:pPr>
              <a:spcAft>
                <a:spcPts val="1200"/>
              </a:spcAft>
            </a:pPr>
            <a:r>
              <a:rPr lang="es-ES" sz="1800" dirty="0"/>
              <a:t>Impactos perdurables en la organización y en la gestión de personas</a:t>
            </a:r>
          </a:p>
          <a:p>
            <a:pPr>
              <a:spcAft>
                <a:spcPts val="1200"/>
              </a:spcAft>
            </a:pPr>
            <a:r>
              <a:rPr lang="es-ES" sz="1800" dirty="0"/>
              <a:t>Tecnología para apoyar la flexibilidad</a:t>
            </a:r>
          </a:p>
          <a:p>
            <a:pPr>
              <a:spcAft>
                <a:spcPts val="1200"/>
              </a:spcAft>
            </a:pPr>
            <a:r>
              <a:rPr lang="es-ES" sz="1800" dirty="0"/>
              <a:t>Coloquio y debate</a:t>
            </a:r>
          </a:p>
          <a:p>
            <a:pPr>
              <a:spcAft>
                <a:spcPts val="1200"/>
              </a:spcAft>
            </a:pPr>
            <a:endParaRPr lang="es-ES" sz="1800" dirty="0"/>
          </a:p>
          <a:p>
            <a:pPr>
              <a:spcAft>
                <a:spcPts val="1200"/>
              </a:spcAft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26758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23334-1E91-445E-B7C3-74A7BF0E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Impacto de una pandemia global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6C727A-0C4B-48E5-BE58-C43BA846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D476-6F7C-4372-96EC-89BDD64273F0}" type="slidenum">
              <a:rPr lang="es-ES" smtClean="0"/>
              <a:t>3</a:t>
            </a:fld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0C65DC-BCA0-4E25-84B1-2A8D4BA6E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accent4"/>
                </a:solidFill>
              </a:rPr>
              <a:t>Impacto externo, no vinculado a cambios del mercado o de la confianza</a:t>
            </a:r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3DAA403-D77E-4D2D-9505-D66AC2F992B5}"/>
              </a:ext>
            </a:extLst>
          </p:cNvPr>
          <p:cNvSpPr/>
          <p:nvPr/>
        </p:nvSpPr>
        <p:spPr>
          <a:xfrm>
            <a:off x="575896" y="3968318"/>
            <a:ext cx="8257385" cy="2501258"/>
          </a:xfrm>
          <a:prstGeom prst="homePlate">
            <a:avLst>
              <a:gd name="adj" fmla="val 12988"/>
            </a:avLst>
          </a:prstGeom>
          <a:solidFill>
            <a:schemeClr val="accent2">
              <a:alpha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968000" rtlCol="0" anchor="ctr"/>
          <a:lstStyle/>
          <a:p>
            <a:pPr marL="354013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3"/>
                </a:solidFill>
              </a:rPr>
              <a:t>Dificultades de movilidad de los clientes</a:t>
            </a:r>
          </a:p>
          <a:p>
            <a:pPr marL="354013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accent3"/>
              </a:solidFill>
            </a:endParaRPr>
          </a:p>
          <a:p>
            <a:pPr marL="354013" indent="-285750">
              <a:buFont typeface="Arial" panose="020B0604020202020204" pitchFamily="34" charset="0"/>
              <a:buChar char="•"/>
            </a:pPr>
            <a:r>
              <a:rPr lang="es-ES" sz="1600" i="1" dirty="0">
                <a:solidFill>
                  <a:schemeClr val="accent3"/>
                </a:solidFill>
              </a:rPr>
              <a:t>Restricciones</a:t>
            </a:r>
            <a:r>
              <a:rPr lang="es-ES" sz="1600" dirty="0">
                <a:solidFill>
                  <a:schemeClr val="accent3"/>
                </a:solidFill>
              </a:rPr>
              <a:t> de operación</a:t>
            </a:r>
          </a:p>
          <a:p>
            <a:pPr marL="354013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accent3"/>
              </a:solidFill>
            </a:endParaRPr>
          </a:p>
          <a:p>
            <a:pPr marL="354013" indent="-285750">
              <a:buFont typeface="Arial" panose="020B0604020202020204" pitchFamily="34" charset="0"/>
              <a:buChar char="•"/>
            </a:pPr>
            <a:r>
              <a:rPr lang="es-ES" sz="1600" i="1" dirty="0">
                <a:solidFill>
                  <a:schemeClr val="accent3"/>
                </a:solidFill>
              </a:rPr>
              <a:t>Obligaciones</a:t>
            </a:r>
            <a:r>
              <a:rPr lang="es-ES" sz="1600" dirty="0">
                <a:solidFill>
                  <a:schemeClr val="accent3"/>
                </a:solidFill>
              </a:rPr>
              <a:t> de operación en servicios esenciales</a:t>
            </a:r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5956327C-6F1C-4449-A92D-49DBBE71D3D9}"/>
              </a:ext>
            </a:extLst>
          </p:cNvPr>
          <p:cNvSpPr/>
          <p:nvPr/>
        </p:nvSpPr>
        <p:spPr>
          <a:xfrm rot="5400000">
            <a:off x="4524383" y="2577751"/>
            <a:ext cx="3939441" cy="3844211"/>
          </a:xfrm>
          <a:prstGeom prst="homePlate">
            <a:avLst>
              <a:gd name="adj" fmla="val 10490"/>
            </a:avLst>
          </a:prstGeom>
          <a:solidFill>
            <a:schemeClr val="bg1">
              <a:lumMod val="95000"/>
              <a:alpha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80000" tIns="36000" rtlCol="0" anchor="t"/>
          <a:lstStyle/>
          <a:p>
            <a:pPr marL="447675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Protección de la plantilla propia</a:t>
            </a:r>
          </a:p>
          <a:p>
            <a:pPr marL="447675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/>
              </a:solidFill>
            </a:endParaRPr>
          </a:p>
          <a:p>
            <a:pPr marL="447675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</a:rPr>
              <a:t>Dificultades de movilidad de la plantilla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755AB35-7C9B-404A-8696-30C6885DC8A9}"/>
              </a:ext>
            </a:extLst>
          </p:cNvPr>
          <p:cNvSpPr txBox="1"/>
          <p:nvPr/>
        </p:nvSpPr>
        <p:spPr>
          <a:xfrm>
            <a:off x="4704588" y="4246498"/>
            <a:ext cx="36932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Parada</a:t>
            </a:r>
            <a:r>
              <a:rPr lang="es-E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operaciones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</a:t>
            </a:r>
            <a:r>
              <a:rPr lang="es-E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operaciones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Sostenimiento</a:t>
            </a:r>
            <a:r>
              <a:rPr lang="es-E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teletrabajo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Intensificación</a:t>
            </a:r>
            <a:r>
              <a:rPr lang="es-E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operaciones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</a:t>
            </a:r>
            <a:r>
              <a:rPr lang="es-E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complejidad</a:t>
            </a:r>
            <a:r>
              <a:rPr lang="es-E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operaciones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9B9779-C527-49F5-AD1A-17835DF79FBD}"/>
              </a:ext>
            </a:extLst>
          </p:cNvPr>
          <p:cNvSpPr txBox="1"/>
          <p:nvPr/>
        </p:nvSpPr>
        <p:spPr>
          <a:xfrm>
            <a:off x="329630" y="2278767"/>
            <a:ext cx="4337223" cy="1642348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protección y distancia social</a:t>
            </a:r>
          </a:p>
        </p:txBody>
      </p:sp>
    </p:spTree>
    <p:extLst>
      <p:ext uri="{BB962C8B-B14F-4D97-AF65-F5344CB8AC3E}">
        <p14:creationId xmlns:p14="http://schemas.microsoft.com/office/powerpoint/2010/main" val="14263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C41517BF-1AC3-4E9C-8220-BB4F776F39F5}"/>
              </a:ext>
            </a:extLst>
          </p:cNvPr>
          <p:cNvSpPr/>
          <p:nvPr/>
        </p:nvSpPr>
        <p:spPr>
          <a:xfrm>
            <a:off x="575896" y="2254928"/>
            <a:ext cx="1510356" cy="3950563"/>
          </a:xfrm>
          <a:prstGeom prst="roundRect">
            <a:avLst>
              <a:gd name="adj" fmla="val 14222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Parada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FEFCE54-E7AD-4CAC-AEDF-330076AB2D82}"/>
              </a:ext>
            </a:extLst>
          </p:cNvPr>
          <p:cNvSpPr/>
          <p:nvPr/>
        </p:nvSpPr>
        <p:spPr>
          <a:xfrm>
            <a:off x="2246991" y="2254928"/>
            <a:ext cx="1510356" cy="3950563"/>
          </a:xfrm>
          <a:prstGeom prst="roundRect">
            <a:avLst>
              <a:gd name="adj" fmla="val 14222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Reducción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4FA1EB7A-A558-441C-B57E-94AEDC623B3F}"/>
              </a:ext>
            </a:extLst>
          </p:cNvPr>
          <p:cNvSpPr/>
          <p:nvPr/>
        </p:nvSpPr>
        <p:spPr>
          <a:xfrm>
            <a:off x="3918086" y="2254928"/>
            <a:ext cx="1510356" cy="3950563"/>
          </a:xfrm>
          <a:prstGeom prst="roundRect">
            <a:avLst>
              <a:gd name="adj" fmla="val 14222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Sostenimiento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3786A58-7A5C-48E7-891D-91A13B6FE32E}"/>
              </a:ext>
            </a:extLst>
          </p:cNvPr>
          <p:cNvSpPr/>
          <p:nvPr/>
        </p:nvSpPr>
        <p:spPr>
          <a:xfrm>
            <a:off x="5589181" y="2254928"/>
            <a:ext cx="1510356" cy="3950563"/>
          </a:xfrm>
          <a:prstGeom prst="roundRect">
            <a:avLst>
              <a:gd name="adj" fmla="val 14222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Intensificación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9C48C71A-2837-483A-A973-3DAC690A22E6}"/>
              </a:ext>
            </a:extLst>
          </p:cNvPr>
          <p:cNvSpPr/>
          <p:nvPr/>
        </p:nvSpPr>
        <p:spPr>
          <a:xfrm>
            <a:off x="7260274" y="2254928"/>
            <a:ext cx="1510356" cy="3950563"/>
          </a:xfrm>
          <a:prstGeom prst="roundRect">
            <a:avLst>
              <a:gd name="adj" fmla="val 14222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Complejidad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123334-1E91-445E-B7C3-74A7BF0E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Impacto de una pandemia global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6C727A-0C4B-48E5-BE58-C43BA846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D476-6F7C-4372-96EC-89BDD64273F0}" type="slidenum">
              <a:rPr lang="es-ES" smtClean="0"/>
              <a:t>4</a:t>
            </a:fld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0C65DC-BCA0-4E25-84B1-2A8D4BA6E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accent4"/>
                </a:solidFill>
              </a:rPr>
              <a:t>Acciones que se han desarrollado con urgencia</a:t>
            </a:r>
          </a:p>
        </p:txBody>
      </p:sp>
      <p:sp>
        <p:nvSpPr>
          <p:cNvPr id="9" name="Flecha: a la izquierda y derecha 8">
            <a:extLst>
              <a:ext uri="{FF2B5EF4-FFF2-40B4-BE49-F238E27FC236}">
                <a16:creationId xmlns:a16="http://schemas.microsoft.com/office/drawing/2014/main" id="{D76C0BC3-ABE8-4F74-B623-D966CD1C9A64}"/>
              </a:ext>
            </a:extLst>
          </p:cNvPr>
          <p:cNvSpPr/>
          <p:nvPr/>
        </p:nvSpPr>
        <p:spPr>
          <a:xfrm>
            <a:off x="2246989" y="3868978"/>
            <a:ext cx="6510820" cy="523340"/>
          </a:xfrm>
          <a:prstGeom prst="leftRightArrow">
            <a:avLst>
              <a:gd name="adj1" fmla="val 64925"/>
              <a:gd name="adj2" fmla="val 50000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Protección de la plantilla </a:t>
            </a:r>
          </a:p>
        </p:txBody>
      </p:sp>
      <p:sp>
        <p:nvSpPr>
          <p:cNvPr id="15" name="Flecha: a la izquierda y derecha 14">
            <a:extLst>
              <a:ext uri="{FF2B5EF4-FFF2-40B4-BE49-F238E27FC236}">
                <a16:creationId xmlns:a16="http://schemas.microsoft.com/office/drawing/2014/main" id="{3845506E-DE70-4A9C-A8F8-70E6EEEF1D07}"/>
              </a:ext>
            </a:extLst>
          </p:cNvPr>
          <p:cNvSpPr/>
          <p:nvPr/>
        </p:nvSpPr>
        <p:spPr>
          <a:xfrm>
            <a:off x="575897" y="2750388"/>
            <a:ext cx="3996103" cy="523340"/>
          </a:xfrm>
          <a:prstGeom prst="leftRightArrow">
            <a:avLst>
              <a:gd name="adj1" fmla="val 64925"/>
              <a:gd name="adj2" fmla="val 50000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Medidas de regulación de empleo</a:t>
            </a:r>
          </a:p>
        </p:txBody>
      </p:sp>
      <p:sp>
        <p:nvSpPr>
          <p:cNvPr id="16" name="Flecha: a la izquierda y derecha 15">
            <a:extLst>
              <a:ext uri="{FF2B5EF4-FFF2-40B4-BE49-F238E27FC236}">
                <a16:creationId xmlns:a16="http://schemas.microsoft.com/office/drawing/2014/main" id="{E3FDBB1A-D87E-43D5-BD66-51BAA11D3365}"/>
              </a:ext>
            </a:extLst>
          </p:cNvPr>
          <p:cNvSpPr/>
          <p:nvPr/>
        </p:nvSpPr>
        <p:spPr>
          <a:xfrm>
            <a:off x="575896" y="3309683"/>
            <a:ext cx="8169091" cy="523340"/>
          </a:xfrm>
          <a:prstGeom prst="leftRightArrow">
            <a:avLst>
              <a:gd name="adj1" fmla="val 64925"/>
              <a:gd name="adj2" fmla="val 50000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Financiación</a:t>
            </a:r>
          </a:p>
        </p:txBody>
      </p:sp>
      <p:sp>
        <p:nvSpPr>
          <p:cNvPr id="17" name="Flecha: a la izquierda y derecha 16">
            <a:extLst>
              <a:ext uri="{FF2B5EF4-FFF2-40B4-BE49-F238E27FC236}">
                <a16:creationId xmlns:a16="http://schemas.microsoft.com/office/drawing/2014/main" id="{FD6635D0-4FCC-43B9-89C0-D3CE87331730}"/>
              </a:ext>
            </a:extLst>
          </p:cNvPr>
          <p:cNvSpPr/>
          <p:nvPr/>
        </p:nvSpPr>
        <p:spPr>
          <a:xfrm>
            <a:off x="2272683" y="4428273"/>
            <a:ext cx="6485126" cy="523340"/>
          </a:xfrm>
          <a:prstGeom prst="leftRightArrow">
            <a:avLst>
              <a:gd name="adj1" fmla="val 64925"/>
              <a:gd name="adj2" fmla="val 50000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Rediseño de las operaciones y/o de la oferta</a:t>
            </a:r>
          </a:p>
        </p:txBody>
      </p:sp>
      <p:sp>
        <p:nvSpPr>
          <p:cNvPr id="18" name="Flecha: a la izquierda y derecha 17">
            <a:extLst>
              <a:ext uri="{FF2B5EF4-FFF2-40B4-BE49-F238E27FC236}">
                <a16:creationId xmlns:a16="http://schemas.microsoft.com/office/drawing/2014/main" id="{0D59790D-80C7-4C16-8066-DF70F9A1AF8B}"/>
              </a:ext>
            </a:extLst>
          </p:cNvPr>
          <p:cNvSpPr/>
          <p:nvPr/>
        </p:nvSpPr>
        <p:spPr>
          <a:xfrm>
            <a:off x="2272683" y="4987568"/>
            <a:ext cx="6485126" cy="523340"/>
          </a:xfrm>
          <a:prstGeom prst="leftRightArrow">
            <a:avLst>
              <a:gd name="adj1" fmla="val 64925"/>
              <a:gd name="adj2" fmla="val 50000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Implantación de teletrabajo</a:t>
            </a:r>
          </a:p>
        </p:txBody>
      </p:sp>
      <p:sp>
        <p:nvSpPr>
          <p:cNvPr id="19" name="Flecha: a la izquierda y derecha 18">
            <a:extLst>
              <a:ext uri="{FF2B5EF4-FFF2-40B4-BE49-F238E27FC236}">
                <a16:creationId xmlns:a16="http://schemas.microsoft.com/office/drawing/2014/main" id="{05FF0FB1-91D2-45FA-AA81-EFBBE2FF204F}"/>
              </a:ext>
            </a:extLst>
          </p:cNvPr>
          <p:cNvSpPr/>
          <p:nvPr/>
        </p:nvSpPr>
        <p:spPr>
          <a:xfrm>
            <a:off x="588718" y="5546861"/>
            <a:ext cx="4826661" cy="523340"/>
          </a:xfrm>
          <a:prstGeom prst="leftRightArrow">
            <a:avLst>
              <a:gd name="adj1" fmla="val 64925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rgbClr val="C00000"/>
                </a:solidFill>
              </a:rPr>
              <a:t>Preparación de la reactivación</a:t>
            </a:r>
          </a:p>
        </p:txBody>
      </p:sp>
    </p:spTree>
    <p:extLst>
      <p:ext uri="{BB962C8B-B14F-4D97-AF65-F5344CB8AC3E}">
        <p14:creationId xmlns:p14="http://schemas.microsoft.com/office/powerpoint/2010/main" val="102755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23334-1E91-445E-B7C3-74A7BF0E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Impacto de una pandemia global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6C727A-0C4B-48E5-BE58-C43BA846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D476-6F7C-4372-96EC-89BDD64273F0}" type="slidenum">
              <a:rPr lang="es-ES" smtClean="0"/>
              <a:t>5</a:t>
            </a:fld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0C65DC-BCA0-4E25-84B1-2A8D4BA6E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accent4"/>
                </a:solidFill>
              </a:rPr>
              <a:t>Preparar a las personas para ejecutar la recuperación</a:t>
            </a:r>
          </a:p>
          <a:p>
            <a:pPr marL="0" indent="0">
              <a:buNone/>
            </a:pPr>
            <a:endParaRPr lang="es-ES" b="1" dirty="0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D04B78F8-2766-4C4D-82E3-E8BCB3E9D38A}"/>
              </a:ext>
            </a:extLst>
          </p:cNvPr>
          <p:cNvSpPr/>
          <p:nvPr/>
        </p:nvSpPr>
        <p:spPr>
          <a:xfrm>
            <a:off x="588717" y="2220686"/>
            <a:ext cx="2051845" cy="2922819"/>
          </a:xfrm>
          <a:prstGeom prst="homePlate">
            <a:avLst>
              <a:gd name="adj" fmla="val 878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>
              <a:spcBef>
                <a:spcPts val="600"/>
              </a:spcBef>
            </a:pP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Seleccionar medidas de protección</a:t>
            </a: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Espacios, reglas y hábitos de distanciamiento.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Equipos y productos de protección e higiene.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Teletrabajo.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Rediseño de operaciones para la protección.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4E4B863A-E558-417D-9C91-A66DE9F8D5EE}"/>
              </a:ext>
            </a:extLst>
          </p:cNvPr>
          <p:cNvSpPr/>
          <p:nvPr/>
        </p:nvSpPr>
        <p:spPr>
          <a:xfrm>
            <a:off x="2684699" y="2220686"/>
            <a:ext cx="2051845" cy="2922819"/>
          </a:xfrm>
          <a:prstGeom prst="homePlate">
            <a:avLst>
              <a:gd name="adj" fmla="val 878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>
              <a:spcBef>
                <a:spcPts val="600"/>
              </a:spcBef>
            </a:pPr>
            <a:r>
              <a:rPr lang="es-ES" sz="1200" b="1" dirty="0">
                <a:solidFill>
                  <a:schemeClr val="bg1"/>
                </a:solidFill>
              </a:rPr>
              <a:t>Analizar y segmentar la plantilla</a:t>
            </a:r>
            <a:endParaRPr lang="es-ES" sz="1400" b="1" dirty="0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Por relación con las operaciones.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Por necesidad o dificultad para la movilidad.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Por posibilidades de teletrabajo.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Por necesidades de apoyo.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412599C3-ABC8-4514-B111-4B9AF4EDCF57}"/>
              </a:ext>
            </a:extLst>
          </p:cNvPr>
          <p:cNvSpPr/>
          <p:nvPr/>
        </p:nvSpPr>
        <p:spPr>
          <a:xfrm>
            <a:off x="4780681" y="2220686"/>
            <a:ext cx="2051845" cy="2922819"/>
          </a:xfrm>
          <a:prstGeom prst="homePlate">
            <a:avLst>
              <a:gd name="adj" fmla="val 878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>
              <a:spcBef>
                <a:spcPts val="600"/>
              </a:spcBef>
            </a:pP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Planificar plantilla por escenario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Dimensión de plantilla necesaria por escenario de recuperación y por segmento: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Operaciones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Soporte, etc.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Combinado con:</a:t>
            </a:r>
          </a:p>
          <a:p>
            <a:pPr marL="108585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Teletrabajo</a:t>
            </a:r>
          </a:p>
          <a:p>
            <a:pPr marL="108585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Presencial</a:t>
            </a:r>
          </a:p>
          <a:p>
            <a:pPr marL="108585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2E80C802-0305-4CDE-BB92-2593E3CE90AD}"/>
              </a:ext>
            </a:extLst>
          </p:cNvPr>
          <p:cNvSpPr/>
          <p:nvPr/>
        </p:nvSpPr>
        <p:spPr>
          <a:xfrm>
            <a:off x="6876664" y="2220686"/>
            <a:ext cx="2051845" cy="4135665"/>
          </a:xfrm>
          <a:prstGeom prst="homePlate">
            <a:avLst>
              <a:gd name="adj" fmla="val 8787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>
              <a:spcBef>
                <a:spcPts val="600"/>
              </a:spcBef>
            </a:pPr>
            <a:r>
              <a:rPr lang="es-ES" sz="1200" b="1" dirty="0">
                <a:solidFill>
                  <a:schemeClr val="bg1"/>
                </a:solidFill>
              </a:rPr>
              <a:t>Diseñar y planificar el apoyo a la plantilla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Reconfiguración de equipos de trabajo.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Turnos de desplazamiento y entrada.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Formación en hábitos de higiene.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Flexibilidad para la conciliación.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Soporte al teletrabajo.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Comunicación permanente.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Monitorización continua de motivación y barreras.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1" name="Flecha: pentágono 10">
            <a:extLst>
              <a:ext uri="{FF2B5EF4-FFF2-40B4-BE49-F238E27FC236}">
                <a16:creationId xmlns:a16="http://schemas.microsoft.com/office/drawing/2014/main" id="{D9AED75E-61F5-4FED-B3E5-B9640BE78ABD}"/>
              </a:ext>
            </a:extLst>
          </p:cNvPr>
          <p:cNvSpPr/>
          <p:nvPr/>
        </p:nvSpPr>
        <p:spPr>
          <a:xfrm>
            <a:off x="588718" y="5256730"/>
            <a:ext cx="6243808" cy="1099621"/>
          </a:xfrm>
          <a:prstGeom prst="homePlate">
            <a:avLst>
              <a:gd name="adj" fmla="val 18764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>
              <a:spcBef>
                <a:spcPts val="600"/>
              </a:spcBef>
            </a:pP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Actualizar políticas y prácticas de gestión de personas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Realineación de la compensación, de los beneficios y de los procesos de gestión del desempeño y del talento.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Evolución de la organización, el liderazgo, la comunicación, etc.</a:t>
            </a:r>
          </a:p>
        </p:txBody>
      </p:sp>
    </p:spTree>
    <p:extLst>
      <p:ext uri="{BB962C8B-B14F-4D97-AF65-F5344CB8AC3E}">
        <p14:creationId xmlns:p14="http://schemas.microsoft.com/office/powerpoint/2010/main" val="4260341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23334-1E91-445E-B7C3-74A7BF0E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Impacto de una pandemia global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6C727A-0C4B-48E5-BE58-C43BA846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D476-6F7C-4372-96EC-89BDD64273F0}" type="slidenum">
              <a:rPr lang="es-ES" smtClean="0"/>
              <a:t>6</a:t>
            </a:fld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0C65DC-BCA0-4E25-84B1-2A8D4BA6E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accent4"/>
                </a:solidFill>
              </a:rPr>
              <a:t>Preparar a las personas para ejecutar la recuperación</a:t>
            </a:r>
          </a:p>
          <a:p>
            <a:pPr marL="0" indent="0">
              <a:buNone/>
            </a:pPr>
            <a:endParaRPr lang="es-ES" b="1" dirty="0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D04B78F8-2766-4C4D-82E3-E8BCB3E9D38A}"/>
              </a:ext>
            </a:extLst>
          </p:cNvPr>
          <p:cNvSpPr/>
          <p:nvPr/>
        </p:nvSpPr>
        <p:spPr>
          <a:xfrm>
            <a:off x="588717" y="2220686"/>
            <a:ext cx="2051845" cy="2922819"/>
          </a:xfrm>
          <a:prstGeom prst="homePlate">
            <a:avLst>
              <a:gd name="adj" fmla="val 878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>
              <a:spcBef>
                <a:spcPts val="600"/>
              </a:spcBef>
            </a:pP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Seleccionar medidas de protección</a:t>
            </a: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Espacios, reglas y hábitos de distanciamiento.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Equipos y productos de protección e higiene.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Teletrabajo.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Rediseño de operaciones para la protección.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4E4B863A-E558-417D-9C91-A66DE9F8D5EE}"/>
              </a:ext>
            </a:extLst>
          </p:cNvPr>
          <p:cNvSpPr/>
          <p:nvPr/>
        </p:nvSpPr>
        <p:spPr>
          <a:xfrm>
            <a:off x="2684699" y="2220686"/>
            <a:ext cx="2051845" cy="2922819"/>
          </a:xfrm>
          <a:prstGeom prst="homePlate">
            <a:avLst>
              <a:gd name="adj" fmla="val 878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>
              <a:spcBef>
                <a:spcPts val="600"/>
              </a:spcBef>
            </a:pPr>
            <a:r>
              <a:rPr lang="es-ES" sz="1200" b="1" dirty="0">
                <a:solidFill>
                  <a:schemeClr val="bg1"/>
                </a:solidFill>
              </a:rPr>
              <a:t>Analizar y segmentar la plantilla</a:t>
            </a:r>
            <a:endParaRPr lang="es-ES" sz="1400" b="1" dirty="0">
              <a:solidFill>
                <a:schemeClr val="bg1"/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Por relación con las operaciones.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Por necesidad o dificultad para la movilidad.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Por posibilidades de teletrabajo.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Por necesidades de apoyo.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412599C3-ABC8-4514-B111-4B9AF4EDCF57}"/>
              </a:ext>
            </a:extLst>
          </p:cNvPr>
          <p:cNvSpPr/>
          <p:nvPr/>
        </p:nvSpPr>
        <p:spPr>
          <a:xfrm>
            <a:off x="4780681" y="2220686"/>
            <a:ext cx="2051845" cy="2922819"/>
          </a:xfrm>
          <a:prstGeom prst="homePlate">
            <a:avLst>
              <a:gd name="adj" fmla="val 878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>
              <a:spcBef>
                <a:spcPts val="600"/>
              </a:spcBef>
            </a:pP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Planificar plantilla por escenario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Dimensión de plantilla necesaria por escenario de recuperación y por segmento: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Operaciones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Soporte, etc.</a:t>
            </a:r>
          </a:p>
          <a:p>
            <a:pPr marL="6286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Combinado con:</a:t>
            </a:r>
          </a:p>
          <a:p>
            <a:pPr marL="108585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Teletrabajo</a:t>
            </a:r>
          </a:p>
          <a:p>
            <a:pPr marL="108585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Presencial</a:t>
            </a:r>
          </a:p>
          <a:p>
            <a:pPr marL="108585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2E80C802-0305-4CDE-BB92-2593E3CE90AD}"/>
              </a:ext>
            </a:extLst>
          </p:cNvPr>
          <p:cNvSpPr/>
          <p:nvPr/>
        </p:nvSpPr>
        <p:spPr>
          <a:xfrm>
            <a:off x="6876664" y="2220686"/>
            <a:ext cx="2051845" cy="4135665"/>
          </a:xfrm>
          <a:prstGeom prst="homePlate">
            <a:avLst>
              <a:gd name="adj" fmla="val 8787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>
              <a:spcBef>
                <a:spcPts val="600"/>
              </a:spcBef>
            </a:pPr>
            <a:r>
              <a:rPr lang="es-ES" sz="1200" b="1" dirty="0">
                <a:solidFill>
                  <a:schemeClr val="bg1"/>
                </a:solidFill>
              </a:rPr>
              <a:t>Diseñar y planificar el apoyo a la plantilla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Reconfiguración de equipos de trabajo.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Turnos de desplazamiento y entrada.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Formación en hábitos de higiene.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Flexibilidad para la conciliación.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Soporte al teletrabajo.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Comunicación permanente.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Monitorización continua de motivación y barreras.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1" name="Flecha: pentágono 10">
            <a:extLst>
              <a:ext uri="{FF2B5EF4-FFF2-40B4-BE49-F238E27FC236}">
                <a16:creationId xmlns:a16="http://schemas.microsoft.com/office/drawing/2014/main" id="{D9AED75E-61F5-4FED-B3E5-B9640BE78ABD}"/>
              </a:ext>
            </a:extLst>
          </p:cNvPr>
          <p:cNvSpPr/>
          <p:nvPr/>
        </p:nvSpPr>
        <p:spPr>
          <a:xfrm>
            <a:off x="588718" y="5256730"/>
            <a:ext cx="6243808" cy="1099621"/>
          </a:xfrm>
          <a:prstGeom prst="homePlate">
            <a:avLst>
              <a:gd name="adj" fmla="val 18764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>
              <a:spcBef>
                <a:spcPts val="600"/>
              </a:spcBef>
            </a:pP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Actualizar políticas y prácticas de gestión de personas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Realineación de la compensación, de los beneficios y de los procesos de gestión del desempeño y del talento.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Evolución de la organización, el liderazgo, la comunicación, etc.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6C03CD-040F-4243-B6D7-5B76A5214FE1}"/>
              </a:ext>
            </a:extLst>
          </p:cNvPr>
          <p:cNvSpPr txBox="1"/>
          <p:nvPr/>
        </p:nvSpPr>
        <p:spPr>
          <a:xfrm rot="21128564">
            <a:off x="2128590" y="2282985"/>
            <a:ext cx="5215907" cy="309000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lIns="288000" tIns="288000" rIns="288000" bIns="288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Liderazgo: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proceso de preparación.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implantación.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monitorización y la respuesta rápida.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¿Comité de pandemia –&gt; comité de recuperación?</a:t>
            </a:r>
          </a:p>
          <a:p>
            <a:pPr>
              <a:spcBef>
                <a:spcPts val="600"/>
              </a:spcBef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“diaria” desde el Comité de Dirección</a:t>
            </a:r>
          </a:p>
        </p:txBody>
      </p:sp>
    </p:spTree>
    <p:extLst>
      <p:ext uri="{BB962C8B-B14F-4D97-AF65-F5344CB8AC3E}">
        <p14:creationId xmlns:p14="http://schemas.microsoft.com/office/powerpoint/2010/main" val="274016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23334-1E91-445E-B7C3-74A7BF0E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Impacto de una pandemia global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6C727A-0C4B-48E5-BE58-C43BA846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D476-6F7C-4372-96EC-89BDD64273F0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0C65DC-BCA0-4E25-84B1-2A8D4BA6E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accent4"/>
                </a:solidFill>
              </a:rPr>
              <a:t>Impactos perdurables en la organización y en la gestión de personas</a:t>
            </a:r>
            <a:endParaRPr lang="es-ES" dirty="0"/>
          </a:p>
          <a:p>
            <a:endParaRPr lang="es-ES" b="1" dirty="0"/>
          </a:p>
          <a:p>
            <a:r>
              <a:rPr lang="es-ES" b="1" dirty="0"/>
              <a:t>Actualización de los planes de continuidad de negocio</a:t>
            </a:r>
          </a:p>
          <a:p>
            <a:pPr lvl="1"/>
            <a:r>
              <a:rPr lang="es-ES" dirty="0"/>
              <a:t>Protección frente a riesgos sanitarios</a:t>
            </a:r>
          </a:p>
          <a:p>
            <a:pPr lvl="1"/>
            <a:r>
              <a:rPr lang="es-ES" dirty="0"/>
              <a:t>Soporte rápido al teletrabajo</a:t>
            </a:r>
          </a:p>
          <a:p>
            <a:endParaRPr lang="es-ES" dirty="0"/>
          </a:p>
          <a:p>
            <a:r>
              <a:rPr lang="es-ES" b="1" dirty="0"/>
              <a:t>Políticas de flexibilización</a:t>
            </a:r>
          </a:p>
          <a:p>
            <a:pPr lvl="1"/>
            <a:r>
              <a:rPr lang="es-ES" dirty="0"/>
              <a:t>Opciones diversas de </a:t>
            </a:r>
            <a:r>
              <a:rPr lang="es-ES" b="1" dirty="0"/>
              <a:t>teletrabajo, y de gestión del teletrabajo</a:t>
            </a:r>
          </a:p>
          <a:p>
            <a:pPr lvl="1"/>
            <a:r>
              <a:rPr lang="es-ES" b="1" dirty="0"/>
              <a:t>Personalización</a:t>
            </a:r>
            <a:r>
              <a:rPr lang="es-ES" dirty="0"/>
              <a:t> de beneficios a las necesidades operativas e individuales</a:t>
            </a:r>
          </a:p>
          <a:p>
            <a:pPr lvl="1"/>
            <a:r>
              <a:rPr lang="es-ES" b="1" dirty="0"/>
              <a:t>Medidas de conciliación</a:t>
            </a:r>
            <a:r>
              <a:rPr lang="es-ES" dirty="0"/>
              <a:t>: horarios, otros beneficios, …</a:t>
            </a:r>
          </a:p>
          <a:p>
            <a:pPr lvl="1"/>
            <a:r>
              <a:rPr lang="es-ES" b="1" dirty="0"/>
              <a:t>Espacios</a:t>
            </a:r>
            <a:r>
              <a:rPr lang="es-ES" dirty="0"/>
              <a:t> flexibles de trabajo.</a:t>
            </a:r>
          </a:p>
        </p:txBody>
      </p:sp>
    </p:spTree>
    <p:extLst>
      <p:ext uri="{BB962C8B-B14F-4D97-AF65-F5344CB8AC3E}">
        <p14:creationId xmlns:p14="http://schemas.microsoft.com/office/powerpoint/2010/main" val="341051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23334-1E91-445E-B7C3-74A7BF0E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Impacto de una pandemia global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6C727A-0C4B-48E5-BE58-C43BA846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D476-6F7C-4372-96EC-89BDD64273F0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0C65DC-BCA0-4E25-84B1-2A8D4BA6E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accent4"/>
                </a:solidFill>
              </a:rPr>
              <a:t>Impactos perdurables en la organización y en la gestión de personas</a:t>
            </a:r>
          </a:p>
          <a:p>
            <a:endParaRPr lang="es-ES" dirty="0"/>
          </a:p>
          <a:p>
            <a:r>
              <a:rPr lang="es-ES" b="1" dirty="0"/>
              <a:t>Agilidad organizativa</a:t>
            </a:r>
            <a:endParaRPr lang="es-ES" dirty="0"/>
          </a:p>
          <a:p>
            <a:pPr lvl="1"/>
            <a:r>
              <a:rPr lang="es-ES" dirty="0"/>
              <a:t>Distribución de responsabilidad en equipos autogestionados</a:t>
            </a:r>
          </a:p>
          <a:p>
            <a:pPr lvl="1"/>
            <a:r>
              <a:rPr lang="es-ES" dirty="0"/>
              <a:t>Liderazgo resiliente, transformador y cooperativo</a:t>
            </a:r>
          </a:p>
          <a:p>
            <a:pPr lvl="1"/>
            <a:r>
              <a:rPr lang="es-ES" dirty="0"/>
              <a:t>Relaciones laborales que no dificulten la flexibilidad</a:t>
            </a:r>
          </a:p>
          <a:p>
            <a:endParaRPr lang="es-ES" dirty="0"/>
          </a:p>
          <a:p>
            <a:r>
              <a:rPr lang="es-ES" b="1" dirty="0"/>
              <a:t>Realineación de políticas y prácticas de gestión de personas</a:t>
            </a:r>
          </a:p>
          <a:p>
            <a:pPr lvl="1"/>
            <a:r>
              <a:rPr lang="es-ES" dirty="0"/>
              <a:t>Adaptadas a la flexibilidad y agilidad organizativa</a:t>
            </a:r>
          </a:p>
          <a:p>
            <a:pPr lvl="1"/>
            <a:r>
              <a:rPr lang="es-ES" dirty="0"/>
              <a:t>Más delegadas en los mandos</a:t>
            </a:r>
          </a:p>
          <a:p>
            <a:pPr lvl="1"/>
            <a:r>
              <a:rPr lang="es-ES" dirty="0"/>
              <a:t>Más transparentes</a:t>
            </a:r>
          </a:p>
        </p:txBody>
      </p:sp>
    </p:spTree>
    <p:extLst>
      <p:ext uri="{BB962C8B-B14F-4D97-AF65-F5344CB8AC3E}">
        <p14:creationId xmlns:p14="http://schemas.microsoft.com/office/powerpoint/2010/main" val="198222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23334-1E91-445E-B7C3-74A7BF0E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Impacto de una pandemia global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6C727A-0C4B-48E5-BE58-C43BA846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D476-6F7C-4372-96EC-89BDD64273F0}" type="slidenum">
              <a:rPr lang="es-ES" smtClean="0"/>
              <a:t>9</a:t>
            </a:fld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0C65DC-BCA0-4E25-84B1-2A8D4BA6E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accent4"/>
                </a:solidFill>
              </a:rPr>
              <a:t>Tecnología para apoyar la flexibilidad y la agilidad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687284-A96F-47D4-825F-ABC66AF5258C}"/>
              </a:ext>
            </a:extLst>
          </p:cNvPr>
          <p:cNvSpPr txBox="1"/>
          <p:nvPr/>
        </p:nvSpPr>
        <p:spPr>
          <a:xfrm rot="20918288">
            <a:off x="2251717" y="4141728"/>
            <a:ext cx="378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sección la desarrolla Workday</a:t>
            </a:r>
          </a:p>
        </p:txBody>
      </p:sp>
    </p:spTree>
    <p:extLst>
      <p:ext uri="{BB962C8B-B14F-4D97-AF65-F5344CB8AC3E}">
        <p14:creationId xmlns:p14="http://schemas.microsoft.com/office/powerpoint/2010/main" val="1345420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3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7F7F7F"/>
      </a:accent1>
      <a:accent2>
        <a:srgbClr val="CCCCFF"/>
      </a:accent2>
      <a:accent3>
        <a:srgbClr val="002060"/>
      </a:accent3>
      <a:accent4>
        <a:srgbClr val="CC6600"/>
      </a:accent4>
      <a:accent5>
        <a:srgbClr val="996600"/>
      </a:accent5>
      <a:accent6>
        <a:srgbClr val="FFC000"/>
      </a:accent6>
      <a:hlink>
        <a:srgbClr val="FFD965"/>
      </a:hlink>
      <a:folHlink>
        <a:srgbClr val="00206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lantilla para informe_Estandar.potx" id="{8DE9D436-F21D-4738-B15D-DAC7AF551AB0}" vid="{202DF071-11AA-4EF4-832E-F54FE30E52B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para informe_Estandar</Template>
  <TotalTime>2189</TotalTime>
  <Words>793</Words>
  <Application>Microsoft Office PowerPoint</Application>
  <PresentationFormat>Presentación en pantalla (4:3)</PresentationFormat>
  <Paragraphs>167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Wingdings</vt:lpstr>
      <vt:lpstr>Tema de Office</vt:lpstr>
      <vt:lpstr>Presentación de PowerPoint</vt:lpstr>
      <vt:lpstr>Contenidos</vt:lpstr>
      <vt:lpstr>Impacto de una pandemia global</vt:lpstr>
      <vt:lpstr>Impacto de una pandemia global</vt:lpstr>
      <vt:lpstr>Impacto de una pandemia global</vt:lpstr>
      <vt:lpstr>Impacto de una pandemia global</vt:lpstr>
      <vt:lpstr>Impacto de una pandemia global</vt:lpstr>
      <vt:lpstr>Impacto de una pandemia global</vt:lpstr>
      <vt:lpstr>Impacto de una pandemia global</vt:lpstr>
      <vt:lpstr>Coloquio y debate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Marcos Sanz</dc:creator>
  <cp:lastModifiedBy>Marcos Sanz</cp:lastModifiedBy>
  <cp:revision>225</cp:revision>
  <cp:lastPrinted>2018-03-09T13:17:54Z</cp:lastPrinted>
  <dcterms:created xsi:type="dcterms:W3CDTF">2017-12-20T09:48:48Z</dcterms:created>
  <dcterms:modified xsi:type="dcterms:W3CDTF">2020-04-15T14:18:59Z</dcterms:modified>
</cp:coreProperties>
</file>